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
  </p:notesMasterIdLst>
  <p:sldIdLst>
    <p:sldId id="256" r:id="rId2"/>
    <p:sldId id="276" r:id="rId3"/>
    <p:sldId id="258" r:id="rId4"/>
    <p:sldId id="259" r:id="rId5"/>
    <p:sldId id="260" r:id="rId6"/>
    <p:sldId id="272" r:id="rId7"/>
    <p:sldId id="274" r:id="rId8"/>
    <p:sldId id="277" r:id="rId9"/>
    <p:sldId id="27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2857" autoAdjust="0"/>
  </p:normalViewPr>
  <p:slideViewPr>
    <p:cSldViewPr>
      <p:cViewPr varScale="1">
        <p:scale>
          <a:sx n="53" d="100"/>
          <a:sy n="53" d="100"/>
        </p:scale>
        <p:origin x="1594" y="5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306F1A-1F27-42FA-BAA2-01093297B96F}" type="datetimeFigureOut">
              <a:rPr lang="en-US" smtClean="0"/>
              <a:pPr/>
              <a:t>10/26/2020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9F3DE9-0654-4AFF-A616-841331329811}" type="slidenum">
              <a:rPr lang="en-US" smtClean="0"/>
              <a:pPr/>
              <a:t>‹#›</a:t>
            </a:fld>
            <a:endParaRPr lang="en-US"/>
          </a:p>
        </p:txBody>
      </p:sp>
    </p:spTree>
    <p:extLst>
      <p:ext uri="{BB962C8B-B14F-4D97-AF65-F5344CB8AC3E}">
        <p14:creationId xmlns:p14="http://schemas.microsoft.com/office/powerpoint/2010/main" val="3524744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macrotrends.net/stocks/charts/JNJ/johnson-johnson/pe-ratio" TargetMode="External"/><Relationship Id="rId3" Type="http://schemas.openxmlformats.org/officeDocument/2006/relationships/hyperlink" Target="https://www.macrotrends.net/stocks/charts/JNJ/johnson-johnson/stock-price-history" TargetMode="External"/><Relationship Id="rId7" Type="http://schemas.openxmlformats.org/officeDocument/2006/relationships/hyperlink" Target="https://www.macrotrends.net/stocks/charts/JNJ/johnson-johnson/profit-margins" TargetMode="External"/><Relationship Id="rId12" Type="http://schemas.openxmlformats.org/officeDocument/2006/relationships/hyperlink" Target="https://www.macrotrends.net/stocks/charts/JNJ/johnson-johnson/market-cap"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macrotrends.net/stocks/charts/JNJ/johnson-johnson/total-assets" TargetMode="External"/><Relationship Id="rId11" Type="http://schemas.openxmlformats.org/officeDocument/2006/relationships/hyperlink" Target="https://www.macrotrends.net/stocks/charts/JNJ/johnson-johnson/stock-splits" TargetMode="External"/><Relationship Id="rId5" Type="http://schemas.openxmlformats.org/officeDocument/2006/relationships/hyperlink" Target="https://www.macrotrends.net/stocks/charts/JNJ/johnson-johnson/revenue" TargetMode="External"/><Relationship Id="rId10" Type="http://schemas.openxmlformats.org/officeDocument/2006/relationships/hyperlink" Target="https://www.macrotrends.net/stocks/charts/JNJ/johnson-johnson/dividend-yield-history" TargetMode="External"/><Relationship Id="rId4" Type="http://schemas.openxmlformats.org/officeDocument/2006/relationships/hyperlink" Target="https://www.macrotrends.net/stocks/charts/JNJ/johnson-johnson/financial-statements" TargetMode="External"/><Relationship Id="rId9" Type="http://schemas.openxmlformats.org/officeDocument/2006/relationships/hyperlink" Target="https://www.macrotrends.net/stocks/charts/JNJ/johnson-johnson/current-ratio"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finance.yahoo.com/quote/GC=F?p=GC=F" TargetMode="External"/><Relationship Id="rId13" Type="http://schemas.openxmlformats.org/officeDocument/2006/relationships/hyperlink" Target="https://finance.yahoo.com/quote/JNJ/community?p=JNJ" TargetMode="External"/><Relationship Id="rId18" Type="http://schemas.openxmlformats.org/officeDocument/2006/relationships/hyperlink" Target="https://finance.yahoo.com/quote/JNJ/analysis?p=JNJ" TargetMode="External"/><Relationship Id="rId3" Type="http://schemas.openxmlformats.org/officeDocument/2006/relationships/hyperlink" Target="https://finance.yahoo.com/quote/%5eGSPC?p=%5eGSPC" TargetMode="External"/><Relationship Id="rId21" Type="http://schemas.openxmlformats.org/officeDocument/2006/relationships/hyperlink" Target="https://finance.yahoo.com/quote/JNJ/sustainability?p=JNJ" TargetMode="External"/><Relationship Id="rId7" Type="http://schemas.openxmlformats.org/officeDocument/2006/relationships/hyperlink" Target="https://finance.yahoo.com/quote/CL=F?p=CL=F" TargetMode="External"/><Relationship Id="rId12" Type="http://schemas.openxmlformats.org/officeDocument/2006/relationships/hyperlink" Target="https://finance.yahoo.com/quote/JNJ/chart?p=JNJ" TargetMode="External"/><Relationship Id="rId17" Type="http://schemas.openxmlformats.org/officeDocument/2006/relationships/hyperlink" Target="https://finance.yahoo.com/quote/JNJ/financials?p=JNJ" TargetMode="External"/><Relationship Id="rId2" Type="http://schemas.openxmlformats.org/officeDocument/2006/relationships/slide" Target="../slides/slide6.xml"/><Relationship Id="rId16" Type="http://schemas.openxmlformats.org/officeDocument/2006/relationships/hyperlink" Target="https://finance.yahoo.com/quote/JNJ/profile?p=JNJ" TargetMode="External"/><Relationship Id="rId20" Type="http://schemas.openxmlformats.org/officeDocument/2006/relationships/hyperlink" Target="https://finance.yahoo.com/quote/JNJ/holders?p=JNJ" TargetMode="External"/><Relationship Id="rId1" Type="http://schemas.openxmlformats.org/officeDocument/2006/relationships/notesMaster" Target="../notesMasters/notesMaster1.xml"/><Relationship Id="rId6" Type="http://schemas.openxmlformats.org/officeDocument/2006/relationships/hyperlink" Target="https://finance.yahoo.com/quote/%5eRUT?p=%5eRUT" TargetMode="External"/><Relationship Id="rId11" Type="http://schemas.openxmlformats.org/officeDocument/2006/relationships/hyperlink" Target="https://finance.yahoo.com/quote/JNJ/company360?p=JNJ&amp;ncid=qsp360_ahj8df4hjzo" TargetMode="External"/><Relationship Id="rId5" Type="http://schemas.openxmlformats.org/officeDocument/2006/relationships/hyperlink" Target="https://finance.yahoo.com/quote/%5eIXIC?p=%5eIXIC" TargetMode="External"/><Relationship Id="rId15" Type="http://schemas.openxmlformats.org/officeDocument/2006/relationships/hyperlink" Target="https://finance.yahoo.com/quote/JNJ/history?p=JNJ" TargetMode="External"/><Relationship Id="rId10" Type="http://schemas.openxmlformats.org/officeDocument/2006/relationships/hyperlink" Target="https://finance.yahoo.com/quote/JNJ?p=JNJ" TargetMode="External"/><Relationship Id="rId19" Type="http://schemas.openxmlformats.org/officeDocument/2006/relationships/hyperlink" Target="https://finance.yahoo.com/quote/JNJ/options?p=JNJ" TargetMode="External"/><Relationship Id="rId4" Type="http://schemas.openxmlformats.org/officeDocument/2006/relationships/hyperlink" Target="https://finance.yahoo.com/quote/%5eDJI?p=%5eDJI" TargetMode="External"/><Relationship Id="rId9" Type="http://schemas.openxmlformats.org/officeDocument/2006/relationships/hyperlink" Target="https://finance.yahoo.com/news/yahoo-finance-all-markets-summit-road-to-recovery-agenda-october-2020-112605493.html" TargetMode="External"/><Relationship Id="rId14" Type="http://schemas.openxmlformats.org/officeDocument/2006/relationships/hyperlink" Target="https://finance.yahoo.com/quote/JNJ/key-statistics?p=JNJ"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59F3DE9-0654-4AFF-A616-841331329811}" type="slidenum">
              <a:rPr lang="en-US" smtClean="0"/>
              <a:pPr/>
              <a:t>1</a:t>
            </a:fld>
            <a:endParaRPr lang="en-US"/>
          </a:p>
        </p:txBody>
      </p:sp>
    </p:spTree>
    <p:extLst>
      <p:ext uri="{BB962C8B-B14F-4D97-AF65-F5344CB8AC3E}">
        <p14:creationId xmlns:p14="http://schemas.microsoft.com/office/powerpoint/2010/main" val="1166822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Johnson and Johnson company ticker and  primary motivation was to improve lives. The company’s initial products were sterilized surgical products. It’s the leading pharmaceutical, which generates 47 percent of revenues and 58 percent of operating profits; medical devices and diagnostics, which accounts for 36 percent of revenues and 31 percent of operating profits; and consumer, which contributes 17 percent of revenues and 11 percent of operating profits, For the stock dividend and the yields, When Joseph Lister's discovered that airborne germs were a source of infection in the operation room, she teamed up with his brothers James Wood Johnson and Edward Mead Johnson. The three brothers decide to make employee dressings for protection in an old wallpaper factory. </a:t>
            </a:r>
          </a:p>
          <a:p>
            <a:r>
              <a:rPr lang="en-US" dirty="0" smtClean="0"/>
              <a:t>Revenue growth.- From its initial revenue, the Johnson Company has developed ways to ensure that they increase their income. They made brunches in their company, which is the pharmaceuticals, medical devices, and diagnostics. There are functions that are all functional and important for company growth. Market share cap.  This is the calculable profit between a given financial period. It is often calculated in percentages. The net profit margin of the Johnson </a:t>
            </a:r>
            <a:r>
              <a:rPr lang="en-US" dirty="0" err="1" smtClean="0"/>
              <a:t>Johnson</a:t>
            </a:r>
            <a:r>
              <a:rPr lang="en-US" dirty="0" smtClean="0"/>
              <a:t> Company between 2006 and 2020 has grown drastically as it has improved by 19.78%.  The analytic comment with regards to this stock. This is the liquid cash available in an organization at the moment. Johnson has a sizeable current cash flow, as it has too many activities going on at the same time. It is necessary to consider that the company is always running at a profit. The revenue and the estimates for that were current accounts receivable. This is the amount owed by debtors. With the Johnson Company, they do not have large accounts received as they do not sell their goods on the verdict. </a:t>
            </a:r>
            <a:r>
              <a:rPr lang="en-US" smtClean="0"/>
              <a:t>Inventory turnover. </a:t>
            </a:r>
          </a:p>
          <a:p>
            <a:endParaRPr lang="en-US" dirty="0"/>
          </a:p>
        </p:txBody>
      </p:sp>
      <p:sp>
        <p:nvSpPr>
          <p:cNvPr id="4" name="Slide Number Placeholder 3"/>
          <p:cNvSpPr>
            <a:spLocks noGrp="1"/>
          </p:cNvSpPr>
          <p:nvPr>
            <p:ph type="sldNum" sz="quarter" idx="10"/>
          </p:nvPr>
        </p:nvSpPr>
        <p:spPr/>
        <p:txBody>
          <a:bodyPr/>
          <a:lstStyle/>
          <a:p>
            <a:fld id="{259F3DE9-0654-4AFF-A616-841331329811}" type="slidenum">
              <a:rPr lang="en-US" smtClean="0"/>
              <a:pPr/>
              <a:t>3</a:t>
            </a:fld>
            <a:endParaRPr lang="en-US"/>
          </a:p>
        </p:txBody>
      </p:sp>
    </p:spTree>
    <p:extLst>
      <p:ext uri="{BB962C8B-B14F-4D97-AF65-F5344CB8AC3E}">
        <p14:creationId xmlns:p14="http://schemas.microsoft.com/office/powerpoint/2010/main" val="4210587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https://finance.yahoo.com/quote/</a:t>
            </a:r>
            <a:r>
              <a:rPr lang="en-US" dirty="0" err="1" smtClean="0"/>
              <a:t>JNJ?p</a:t>
            </a:r>
            <a:r>
              <a:rPr lang="en-US" dirty="0" smtClean="0"/>
              <a:t>=JNJ&amp;.</a:t>
            </a:r>
            <a:r>
              <a:rPr lang="en-US" dirty="0" err="1" smtClean="0"/>
              <a:t>tsrc</a:t>
            </a:r>
            <a:r>
              <a:rPr lang="en-US" dirty="0" smtClean="0"/>
              <a:t>=fi...&amp;</a:t>
            </a:r>
            <a:r>
              <a:rPr lang="en-US" dirty="0" err="1" smtClean="0"/>
              <a:t>guccounter</a:t>
            </a:r>
            <a:r>
              <a:rPr lang="en-US" dirty="0" smtClean="0"/>
              <a:t>=1</a:t>
            </a:r>
            <a:endParaRPr lang="en-US" dirty="0"/>
          </a:p>
        </p:txBody>
      </p:sp>
      <p:sp>
        <p:nvSpPr>
          <p:cNvPr id="4" name="Slide Number Placeholder 3"/>
          <p:cNvSpPr>
            <a:spLocks noGrp="1"/>
          </p:cNvSpPr>
          <p:nvPr>
            <p:ph type="sldNum" sz="quarter" idx="10"/>
          </p:nvPr>
        </p:nvSpPr>
        <p:spPr/>
        <p:txBody>
          <a:bodyPr/>
          <a:lstStyle/>
          <a:p>
            <a:fld id="{259F3DE9-0654-4AFF-A616-841331329811}" type="slidenum">
              <a:rPr lang="en-US" smtClean="0"/>
              <a:pPr/>
              <a:t>4</a:t>
            </a:fld>
            <a:endParaRPr lang="en-US"/>
          </a:p>
        </p:txBody>
      </p:sp>
    </p:spTree>
    <p:extLst>
      <p:ext uri="{BB962C8B-B14F-4D97-AF65-F5344CB8AC3E}">
        <p14:creationId xmlns:p14="http://schemas.microsoft.com/office/powerpoint/2010/main" val="4213165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kern="1200" dirty="0" smtClean="0">
                <a:solidFill>
                  <a:schemeClr val="tx1"/>
                </a:solidFill>
                <a:effectLst/>
                <a:latin typeface="+mn-lt"/>
                <a:ea typeface="+mn-ea"/>
                <a:cs typeface="+mn-cs"/>
              </a:rPr>
              <a:t>Johnson &amp; Johnson Market Cap 2006-2020 | JNJ</a:t>
            </a:r>
          </a:p>
          <a:p>
            <a:r>
              <a:rPr lang="en-US" sz="1200" b="1" i="0" u="none" strike="noStrike" kern="1200" dirty="0" smtClean="0">
                <a:solidFill>
                  <a:schemeClr val="tx1"/>
                </a:solidFill>
                <a:effectLst/>
                <a:latin typeface="+mn-lt"/>
                <a:ea typeface="+mn-ea"/>
                <a:cs typeface="+mn-cs"/>
                <a:hlinkClick r:id="rId3"/>
              </a:rPr>
              <a:t>Prices</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4"/>
              </a:rPr>
              <a:t>Financials</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5"/>
              </a:rPr>
              <a:t>Revenue &amp; Profit</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6"/>
              </a:rPr>
              <a:t>Assets &amp; Liabilities</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7"/>
              </a:rPr>
              <a:t>Margins</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8"/>
              </a:rPr>
              <a:t>Price Ratios</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9"/>
              </a:rPr>
              <a:t>Other Ratios</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10"/>
              </a:rPr>
              <a:t>Other Metrics</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3"/>
              </a:rPr>
              <a:t>Stock Price History</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11"/>
              </a:rPr>
              <a:t>Stock Splits</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12"/>
              </a:rPr>
              <a:t>Market Cap</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Johnson &amp; Johnson market cap history and chart from 2006 to 2020. Market capitalization (or market value) is the most commonly used method of measuring the size of a publicly traded company and is calculated by multiplying the current stock price by the number of shares outstanding. Johnson &amp; Johnson market cap as of October 23, 2020 is </a:t>
            </a:r>
            <a:r>
              <a:rPr lang="en-US" sz="1200" b="1" i="0" kern="1200" dirty="0" smtClean="0">
                <a:solidFill>
                  <a:schemeClr val="tx1"/>
                </a:solidFill>
                <a:effectLst/>
                <a:latin typeface="+mn-lt"/>
                <a:ea typeface="+mn-ea"/>
                <a:cs typeface="+mn-cs"/>
              </a:rPr>
              <a:t>$382.39B</a:t>
            </a:r>
            <a:r>
              <a:rPr lang="en-US" sz="1200" b="0" i="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259F3DE9-0654-4AFF-A616-841331329811}" type="slidenum">
              <a:rPr lang="en-US" smtClean="0"/>
              <a:pPr/>
              <a:t>5</a:t>
            </a:fld>
            <a:endParaRPr lang="en-US"/>
          </a:p>
        </p:txBody>
      </p:sp>
    </p:spTree>
    <p:extLst>
      <p:ext uri="{BB962C8B-B14F-4D97-AF65-F5344CB8AC3E}">
        <p14:creationId xmlns:p14="http://schemas.microsoft.com/office/powerpoint/2010/main" val="3109281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u="none" strike="noStrike" kern="1200" dirty="0" smtClean="0">
                <a:solidFill>
                  <a:schemeClr val="tx1"/>
                </a:solidFill>
                <a:effectLst/>
                <a:latin typeface="+mn-lt"/>
                <a:ea typeface="+mn-ea"/>
                <a:cs typeface="+mn-cs"/>
                <a:hlinkClick r:id="rId3" tooltip="S&amp;P 500"/>
              </a:rPr>
              <a:t>S&amp;P 500</a:t>
            </a:r>
            <a:r>
              <a:rPr lang="en-US" sz="1200" b="1" i="0" kern="1200" dirty="0" smtClean="0">
                <a:solidFill>
                  <a:schemeClr val="tx1"/>
                </a:solidFill>
                <a:effectLst/>
                <a:latin typeface="+mn-lt"/>
                <a:ea typeface="+mn-ea"/>
                <a:cs typeface="+mn-cs"/>
              </a:rPr>
              <a:t/>
            </a:r>
            <a:br>
              <a:rPr lang="en-US" sz="1200" b="1" i="0" kern="1200" dirty="0" smtClean="0">
                <a:solidFill>
                  <a:schemeClr val="tx1"/>
                </a:solidFill>
                <a:effectLst/>
                <a:latin typeface="+mn-lt"/>
                <a:ea typeface="+mn-ea"/>
                <a:cs typeface="+mn-cs"/>
              </a:rPr>
            </a:br>
            <a:r>
              <a:rPr lang="en-US" sz="1200" b="1" i="0" kern="1200" dirty="0" smtClean="0">
                <a:solidFill>
                  <a:schemeClr val="tx1"/>
                </a:solidFill>
                <a:effectLst/>
                <a:latin typeface="+mn-lt"/>
                <a:ea typeface="+mn-ea"/>
                <a:cs typeface="+mn-cs"/>
              </a:rPr>
              <a:t>3,385.44-79.95(-2.31%)</a:t>
            </a:r>
          </a:p>
          <a:p>
            <a:pPr fontAlgn="t"/>
            <a:r>
              <a:rPr lang="en-US" sz="1200" b="1" i="0" u="none" strike="noStrike" kern="1200" dirty="0" smtClean="0">
                <a:solidFill>
                  <a:schemeClr val="tx1"/>
                </a:solidFill>
                <a:effectLst/>
                <a:latin typeface="+mn-lt"/>
                <a:ea typeface="+mn-ea"/>
                <a:cs typeface="+mn-cs"/>
                <a:hlinkClick r:id="rId4" tooltip="Dow 30"/>
              </a:rPr>
              <a:t>Dow 30</a:t>
            </a:r>
            <a:r>
              <a:rPr lang="en-US" sz="1200" b="1" i="0" kern="1200" dirty="0" smtClean="0">
                <a:solidFill>
                  <a:schemeClr val="tx1"/>
                </a:solidFill>
                <a:effectLst/>
                <a:latin typeface="+mn-lt"/>
                <a:ea typeface="+mn-ea"/>
                <a:cs typeface="+mn-cs"/>
              </a:rPr>
              <a:t/>
            </a:r>
            <a:br>
              <a:rPr lang="en-US" sz="1200" b="1" i="0" kern="1200" dirty="0" smtClean="0">
                <a:solidFill>
                  <a:schemeClr val="tx1"/>
                </a:solidFill>
                <a:effectLst/>
                <a:latin typeface="+mn-lt"/>
                <a:ea typeface="+mn-ea"/>
                <a:cs typeface="+mn-cs"/>
              </a:rPr>
            </a:br>
            <a:r>
              <a:rPr lang="en-US" sz="1200" b="1" i="0" kern="1200" dirty="0" smtClean="0">
                <a:solidFill>
                  <a:schemeClr val="tx1"/>
                </a:solidFill>
                <a:effectLst/>
                <a:latin typeface="+mn-lt"/>
                <a:ea typeface="+mn-ea"/>
                <a:cs typeface="+mn-cs"/>
              </a:rPr>
              <a:t>27,540.85-794.72(-2.80%)</a:t>
            </a:r>
          </a:p>
          <a:p>
            <a:pPr fontAlgn="t"/>
            <a:r>
              <a:rPr lang="en-US" sz="1200" b="1" i="0" u="none" strike="noStrike" kern="1200" dirty="0" err="1" smtClean="0">
                <a:solidFill>
                  <a:schemeClr val="tx1"/>
                </a:solidFill>
                <a:effectLst/>
                <a:latin typeface="+mn-lt"/>
                <a:ea typeface="+mn-ea"/>
                <a:cs typeface="+mn-cs"/>
                <a:hlinkClick r:id="rId5" tooltip="Nasdaq"/>
              </a:rPr>
              <a:t>Nasdaq</a:t>
            </a:r>
            <a:r>
              <a:rPr lang="en-US" sz="1200" b="1" i="0" kern="1200" dirty="0" smtClean="0">
                <a:solidFill>
                  <a:schemeClr val="tx1"/>
                </a:solidFill>
                <a:effectLst/>
                <a:latin typeface="+mn-lt"/>
                <a:ea typeface="+mn-ea"/>
                <a:cs typeface="+mn-cs"/>
              </a:rPr>
              <a:t/>
            </a:r>
            <a:br>
              <a:rPr lang="en-US" sz="1200" b="1" i="0" kern="1200" dirty="0" smtClean="0">
                <a:solidFill>
                  <a:schemeClr val="tx1"/>
                </a:solidFill>
                <a:effectLst/>
                <a:latin typeface="+mn-lt"/>
                <a:ea typeface="+mn-ea"/>
                <a:cs typeface="+mn-cs"/>
              </a:rPr>
            </a:br>
            <a:r>
              <a:rPr lang="en-US" sz="1200" b="1" i="0" kern="1200" dirty="0" smtClean="0">
                <a:solidFill>
                  <a:schemeClr val="tx1"/>
                </a:solidFill>
                <a:effectLst/>
                <a:latin typeface="+mn-lt"/>
                <a:ea typeface="+mn-ea"/>
                <a:cs typeface="+mn-cs"/>
              </a:rPr>
              <a:t>11,303.17-245.11(-2.12%)</a:t>
            </a:r>
          </a:p>
          <a:p>
            <a:pPr fontAlgn="t"/>
            <a:r>
              <a:rPr lang="en-US" sz="1200" b="1" i="0" u="none" strike="noStrike" kern="1200" dirty="0" smtClean="0">
                <a:solidFill>
                  <a:schemeClr val="tx1"/>
                </a:solidFill>
                <a:effectLst/>
                <a:latin typeface="+mn-lt"/>
                <a:ea typeface="+mn-ea"/>
                <a:cs typeface="+mn-cs"/>
                <a:hlinkClick r:id="rId6" tooltip="Russell 2000"/>
              </a:rPr>
              <a:t>Russell 2000</a:t>
            </a:r>
            <a:r>
              <a:rPr lang="en-US" sz="1200" b="1" i="0" kern="1200" dirty="0" smtClean="0">
                <a:solidFill>
                  <a:schemeClr val="tx1"/>
                </a:solidFill>
                <a:effectLst/>
                <a:latin typeface="+mn-lt"/>
                <a:ea typeface="+mn-ea"/>
                <a:cs typeface="+mn-cs"/>
              </a:rPr>
              <a:t/>
            </a:r>
            <a:br>
              <a:rPr lang="en-US" sz="1200" b="1" i="0" kern="1200" dirty="0" smtClean="0">
                <a:solidFill>
                  <a:schemeClr val="tx1"/>
                </a:solidFill>
                <a:effectLst/>
                <a:latin typeface="+mn-lt"/>
                <a:ea typeface="+mn-ea"/>
                <a:cs typeface="+mn-cs"/>
              </a:rPr>
            </a:br>
            <a:r>
              <a:rPr lang="en-US" sz="1200" b="1" i="0" kern="1200" dirty="0" smtClean="0">
                <a:solidFill>
                  <a:schemeClr val="tx1"/>
                </a:solidFill>
                <a:effectLst/>
                <a:latin typeface="+mn-lt"/>
                <a:ea typeface="+mn-ea"/>
                <a:cs typeface="+mn-cs"/>
              </a:rPr>
              <a:t>1,602.78-37.72(-2.30%)</a:t>
            </a:r>
          </a:p>
          <a:p>
            <a:pPr fontAlgn="t"/>
            <a:r>
              <a:rPr lang="en-US" sz="1200" b="1" i="0" u="none" strike="noStrike" kern="1200" dirty="0" smtClean="0">
                <a:solidFill>
                  <a:schemeClr val="tx1"/>
                </a:solidFill>
                <a:effectLst/>
                <a:latin typeface="+mn-lt"/>
                <a:ea typeface="+mn-ea"/>
                <a:cs typeface="+mn-cs"/>
                <a:hlinkClick r:id="rId7" tooltip="Crude Oil"/>
              </a:rPr>
              <a:t>Crude Oil</a:t>
            </a:r>
            <a:r>
              <a:rPr lang="en-US" sz="1200" b="1" i="0" kern="1200" dirty="0" smtClean="0">
                <a:solidFill>
                  <a:schemeClr val="tx1"/>
                </a:solidFill>
                <a:effectLst/>
                <a:latin typeface="+mn-lt"/>
                <a:ea typeface="+mn-ea"/>
                <a:cs typeface="+mn-cs"/>
              </a:rPr>
              <a:t/>
            </a:r>
            <a:br>
              <a:rPr lang="en-US" sz="1200" b="1" i="0" kern="1200" dirty="0" smtClean="0">
                <a:solidFill>
                  <a:schemeClr val="tx1"/>
                </a:solidFill>
                <a:effectLst/>
                <a:latin typeface="+mn-lt"/>
                <a:ea typeface="+mn-ea"/>
                <a:cs typeface="+mn-cs"/>
              </a:rPr>
            </a:br>
            <a:r>
              <a:rPr lang="en-US" sz="1200" b="1" i="0" kern="1200" dirty="0" smtClean="0">
                <a:solidFill>
                  <a:schemeClr val="tx1"/>
                </a:solidFill>
                <a:effectLst/>
                <a:latin typeface="+mn-lt"/>
                <a:ea typeface="+mn-ea"/>
                <a:cs typeface="+mn-cs"/>
              </a:rPr>
              <a:t>38.55-1.30(-3.26%)</a:t>
            </a:r>
          </a:p>
          <a:p>
            <a:pPr fontAlgn="t"/>
            <a:r>
              <a:rPr lang="en-US" sz="1200" b="1" i="0" u="none" strike="noStrike" kern="1200" dirty="0" smtClean="0">
                <a:solidFill>
                  <a:schemeClr val="tx1"/>
                </a:solidFill>
                <a:effectLst/>
                <a:latin typeface="+mn-lt"/>
                <a:ea typeface="+mn-ea"/>
                <a:cs typeface="+mn-cs"/>
                <a:hlinkClick r:id="rId8" tooltip="Gold"/>
              </a:rPr>
              <a:t>Gold</a:t>
            </a:r>
            <a:r>
              <a:rPr lang="en-US" sz="1200" b="1" i="0" kern="1200" dirty="0" smtClean="0">
                <a:solidFill>
                  <a:schemeClr val="tx1"/>
                </a:solidFill>
                <a:effectLst/>
                <a:latin typeface="+mn-lt"/>
                <a:ea typeface="+mn-ea"/>
                <a:cs typeface="+mn-cs"/>
              </a:rPr>
              <a:t/>
            </a:r>
            <a:br>
              <a:rPr lang="en-US" sz="1200" b="1" i="0" kern="1200" dirty="0" smtClean="0">
                <a:solidFill>
                  <a:schemeClr val="tx1"/>
                </a:solidFill>
                <a:effectLst/>
                <a:latin typeface="+mn-lt"/>
                <a:ea typeface="+mn-ea"/>
                <a:cs typeface="+mn-cs"/>
              </a:rPr>
            </a:br>
            <a:r>
              <a:rPr lang="en-US" sz="1200" b="1" i="0" kern="1200" dirty="0" smtClean="0">
                <a:solidFill>
                  <a:schemeClr val="tx1"/>
                </a:solidFill>
                <a:effectLst/>
                <a:latin typeface="+mn-lt"/>
                <a:ea typeface="+mn-ea"/>
                <a:cs typeface="+mn-cs"/>
              </a:rPr>
              <a:t>1,904.70-0.50(-0.03%)</a:t>
            </a:r>
          </a:p>
          <a:p>
            <a:pPr fontAlgn="ctr"/>
            <a:r>
              <a:rPr lang="en-US" sz="1200" b="1" i="0" u="none" strike="noStrike" kern="1200" dirty="0" err="1" smtClean="0">
                <a:solidFill>
                  <a:schemeClr val="tx1"/>
                </a:solidFill>
                <a:effectLst/>
                <a:latin typeface="+mn-lt"/>
                <a:ea typeface="+mn-ea"/>
                <a:cs typeface="+mn-cs"/>
                <a:hlinkClick r:id="rId9"/>
              </a:rPr>
              <a:t>LIVEYahoo</a:t>
            </a:r>
            <a:r>
              <a:rPr lang="en-US" sz="1200" b="1" i="0" u="none" strike="noStrike" kern="1200" dirty="0" smtClean="0">
                <a:solidFill>
                  <a:schemeClr val="tx1"/>
                </a:solidFill>
                <a:effectLst/>
                <a:latin typeface="+mn-lt"/>
                <a:ea typeface="+mn-ea"/>
                <a:cs typeface="+mn-cs"/>
                <a:hlinkClick r:id="rId9"/>
              </a:rPr>
              <a:t> Finance All Markets Summit: Road to Recovery</a:t>
            </a:r>
          </a:p>
          <a:p>
            <a:pPr fontAlgn="ctr"/>
            <a:r>
              <a:rPr lang="en-US" sz="1200" b="0" i="0" u="none" strike="noStrike" kern="1200" dirty="0" smtClean="0">
                <a:solidFill>
                  <a:schemeClr val="tx1"/>
                </a:solidFill>
                <a:effectLst/>
                <a:latin typeface="+mn-lt"/>
                <a:ea typeface="+mn-ea"/>
                <a:cs typeface="+mn-cs"/>
                <a:hlinkClick r:id="rId9"/>
              </a:rPr>
              <a:t>An all-star lineup of business leaders tell us what to expect amid generational change.</a:t>
            </a:r>
          </a:p>
          <a:p>
            <a:r>
              <a:rPr lang="en-US" sz="1200" b="1" i="0" kern="1200" dirty="0" smtClean="0">
                <a:solidFill>
                  <a:schemeClr val="tx1"/>
                </a:solidFill>
                <a:effectLst/>
                <a:latin typeface="+mn-lt"/>
                <a:ea typeface="+mn-ea"/>
                <a:cs typeface="+mn-cs"/>
              </a:rPr>
              <a:t>Johnson &amp; Johnson (JNJ)</a:t>
            </a:r>
          </a:p>
          <a:p>
            <a:r>
              <a:rPr lang="en-US" sz="1200" b="0" i="0" kern="1200" dirty="0" smtClean="0">
                <a:solidFill>
                  <a:schemeClr val="tx1"/>
                </a:solidFill>
                <a:effectLst/>
                <a:latin typeface="+mn-lt"/>
                <a:ea typeface="+mn-ea"/>
                <a:cs typeface="+mn-cs"/>
              </a:rPr>
              <a:t>NYSE - </a:t>
            </a:r>
            <a:r>
              <a:rPr lang="en-US" sz="1200" b="0" i="0" kern="1200" dirty="0" err="1" smtClean="0">
                <a:solidFill>
                  <a:schemeClr val="tx1"/>
                </a:solidFill>
                <a:effectLst/>
                <a:latin typeface="+mn-lt"/>
                <a:ea typeface="+mn-ea"/>
                <a:cs typeface="+mn-cs"/>
              </a:rPr>
              <a:t>Nasdaq</a:t>
            </a:r>
            <a:r>
              <a:rPr lang="en-US" sz="1200" b="0" i="0" kern="1200" dirty="0" smtClean="0">
                <a:solidFill>
                  <a:schemeClr val="tx1"/>
                </a:solidFill>
                <a:effectLst/>
                <a:latin typeface="+mn-lt"/>
                <a:ea typeface="+mn-ea"/>
                <a:cs typeface="+mn-cs"/>
              </a:rPr>
              <a:t> Real Time Price. Currency in USD</a:t>
            </a:r>
          </a:p>
          <a:p>
            <a:pPr fontAlgn="t"/>
            <a:r>
              <a:rPr lang="en-US" sz="1200" b="0" i="0" kern="1200" dirty="0" smtClean="0">
                <a:solidFill>
                  <a:schemeClr val="tx1"/>
                </a:solidFill>
                <a:effectLst/>
                <a:latin typeface="+mn-lt"/>
                <a:ea typeface="+mn-ea"/>
                <a:cs typeface="+mn-cs"/>
              </a:rPr>
              <a:t>Add to </a:t>
            </a:r>
            <a:r>
              <a:rPr lang="en-US" sz="1200" b="0" i="0" kern="1200" dirty="0" err="1" smtClean="0">
                <a:solidFill>
                  <a:schemeClr val="tx1"/>
                </a:solidFill>
                <a:effectLst/>
                <a:latin typeface="+mn-lt"/>
                <a:ea typeface="+mn-ea"/>
                <a:cs typeface="+mn-cs"/>
              </a:rPr>
              <a:t>watchlist</a:t>
            </a:r>
            <a:endParaRPr lang="en-US" sz="1200" b="0" i="0" kern="1200" dirty="0" smtClean="0">
              <a:solidFill>
                <a:schemeClr val="tx1"/>
              </a:solidFill>
              <a:effectLst/>
              <a:latin typeface="+mn-lt"/>
              <a:ea typeface="+mn-ea"/>
              <a:cs typeface="+mn-cs"/>
            </a:endParaRPr>
          </a:p>
          <a:p>
            <a:pPr fontAlgn="ctr"/>
            <a:r>
              <a:rPr lang="en-US" sz="1200" b="1" i="0" kern="1200" dirty="0" smtClean="0">
                <a:solidFill>
                  <a:schemeClr val="tx1"/>
                </a:solidFill>
                <a:effectLst/>
                <a:latin typeface="+mn-lt"/>
                <a:ea typeface="+mn-ea"/>
                <a:cs typeface="+mn-cs"/>
              </a:rPr>
              <a:t>143.27</a:t>
            </a:r>
            <a:r>
              <a:rPr lang="en-US" sz="1200" b="0" i="0" kern="1200" dirty="0" smtClean="0">
                <a:solidFill>
                  <a:schemeClr val="tx1"/>
                </a:solidFill>
                <a:effectLst/>
                <a:latin typeface="+mn-lt"/>
                <a:ea typeface="+mn-ea"/>
                <a:cs typeface="+mn-cs"/>
              </a:rPr>
              <a:t>-1.97 (-1.36%)As of 2:46PM EDT. Market open.</a:t>
            </a:r>
          </a:p>
          <a:p>
            <a:pPr fontAlgn="t"/>
            <a:r>
              <a:rPr lang="en-US" sz="1200" b="1" i="0" u="none" strike="noStrike" kern="1200" dirty="0" smtClean="0">
                <a:solidFill>
                  <a:schemeClr val="tx1"/>
                </a:solidFill>
                <a:effectLst/>
                <a:latin typeface="+mn-lt"/>
                <a:ea typeface="+mn-ea"/>
                <a:cs typeface="+mn-cs"/>
                <a:hlinkClick r:id="rId10"/>
              </a:rPr>
              <a:t>Summary</a:t>
            </a:r>
            <a:endParaRPr lang="en-US" sz="1200" b="0" i="0" kern="1200" dirty="0" smtClean="0">
              <a:solidFill>
                <a:schemeClr val="tx1"/>
              </a:solidFill>
              <a:effectLst/>
              <a:latin typeface="+mn-lt"/>
              <a:ea typeface="+mn-ea"/>
              <a:cs typeface="+mn-cs"/>
            </a:endParaRPr>
          </a:p>
          <a:p>
            <a:pPr fontAlgn="t"/>
            <a:r>
              <a:rPr lang="en-US" sz="1200" b="0" i="0" u="none" strike="noStrike" kern="1200" dirty="0" smtClean="0">
                <a:solidFill>
                  <a:schemeClr val="tx1"/>
                </a:solidFill>
                <a:effectLst/>
                <a:latin typeface="+mn-lt"/>
                <a:ea typeface="+mn-ea"/>
                <a:cs typeface="+mn-cs"/>
                <a:hlinkClick r:id="rId11"/>
              </a:rPr>
              <a:t>Company Outlook</a:t>
            </a:r>
          </a:p>
          <a:p>
            <a:pPr fontAlgn="t"/>
            <a:r>
              <a:rPr lang="en-US" sz="1200" b="0" i="0" u="none" strike="noStrike" kern="1200" dirty="0" smtClean="0">
                <a:solidFill>
                  <a:schemeClr val="tx1"/>
                </a:solidFill>
                <a:effectLst/>
                <a:latin typeface="+mn-lt"/>
                <a:ea typeface="+mn-ea"/>
                <a:cs typeface="+mn-cs"/>
                <a:hlinkClick r:id="rId12"/>
              </a:rPr>
              <a:t>Chart</a:t>
            </a:r>
            <a:endParaRPr lang="en-US" sz="1200" b="0" i="0" kern="1200" dirty="0" smtClean="0">
              <a:solidFill>
                <a:schemeClr val="tx1"/>
              </a:solidFill>
              <a:effectLst/>
              <a:latin typeface="+mn-lt"/>
              <a:ea typeface="+mn-ea"/>
              <a:cs typeface="+mn-cs"/>
            </a:endParaRPr>
          </a:p>
          <a:p>
            <a:pPr fontAlgn="t"/>
            <a:r>
              <a:rPr lang="en-US" sz="1200" b="0" i="0" u="none" strike="noStrike" kern="1200" dirty="0" smtClean="0">
                <a:solidFill>
                  <a:schemeClr val="tx1"/>
                </a:solidFill>
                <a:effectLst/>
                <a:latin typeface="+mn-lt"/>
                <a:ea typeface="+mn-ea"/>
                <a:cs typeface="+mn-cs"/>
                <a:hlinkClick r:id="rId13"/>
              </a:rPr>
              <a:t>Conversations</a:t>
            </a:r>
            <a:endParaRPr lang="en-US" sz="1200" b="0" i="0" kern="1200" dirty="0" smtClean="0">
              <a:solidFill>
                <a:schemeClr val="tx1"/>
              </a:solidFill>
              <a:effectLst/>
              <a:latin typeface="+mn-lt"/>
              <a:ea typeface="+mn-ea"/>
              <a:cs typeface="+mn-cs"/>
            </a:endParaRPr>
          </a:p>
          <a:p>
            <a:pPr fontAlgn="t"/>
            <a:r>
              <a:rPr lang="en-US" sz="1200" b="0" i="0" u="none" strike="noStrike" kern="1200" dirty="0" smtClean="0">
                <a:solidFill>
                  <a:schemeClr val="tx1"/>
                </a:solidFill>
                <a:effectLst/>
                <a:latin typeface="+mn-lt"/>
                <a:ea typeface="+mn-ea"/>
                <a:cs typeface="+mn-cs"/>
                <a:hlinkClick r:id="rId14"/>
              </a:rPr>
              <a:t>Statistics</a:t>
            </a:r>
            <a:endParaRPr lang="en-US" sz="1200" b="0" i="0" kern="1200" dirty="0" smtClean="0">
              <a:solidFill>
                <a:schemeClr val="tx1"/>
              </a:solidFill>
              <a:effectLst/>
              <a:latin typeface="+mn-lt"/>
              <a:ea typeface="+mn-ea"/>
              <a:cs typeface="+mn-cs"/>
            </a:endParaRPr>
          </a:p>
          <a:p>
            <a:pPr fontAlgn="t"/>
            <a:r>
              <a:rPr lang="en-US" sz="1200" b="0" i="0" u="none" strike="noStrike" kern="1200" dirty="0" smtClean="0">
                <a:solidFill>
                  <a:schemeClr val="tx1"/>
                </a:solidFill>
                <a:effectLst/>
                <a:latin typeface="+mn-lt"/>
                <a:ea typeface="+mn-ea"/>
                <a:cs typeface="+mn-cs"/>
                <a:hlinkClick r:id="rId15"/>
              </a:rPr>
              <a:t>Historical Data</a:t>
            </a:r>
            <a:endParaRPr lang="en-US" sz="1200" b="0" i="0" kern="1200" dirty="0" smtClean="0">
              <a:solidFill>
                <a:schemeClr val="tx1"/>
              </a:solidFill>
              <a:effectLst/>
              <a:latin typeface="+mn-lt"/>
              <a:ea typeface="+mn-ea"/>
              <a:cs typeface="+mn-cs"/>
            </a:endParaRPr>
          </a:p>
          <a:p>
            <a:pPr fontAlgn="t"/>
            <a:r>
              <a:rPr lang="en-US" sz="1200" b="0" i="0" u="none" strike="noStrike" kern="1200" dirty="0" smtClean="0">
                <a:solidFill>
                  <a:schemeClr val="tx1"/>
                </a:solidFill>
                <a:effectLst/>
                <a:latin typeface="+mn-lt"/>
                <a:ea typeface="+mn-ea"/>
                <a:cs typeface="+mn-cs"/>
                <a:hlinkClick r:id="rId16"/>
              </a:rPr>
              <a:t>Profile</a:t>
            </a:r>
            <a:endParaRPr lang="en-US" sz="1200" b="0" i="0" kern="1200" dirty="0" smtClean="0">
              <a:solidFill>
                <a:schemeClr val="tx1"/>
              </a:solidFill>
              <a:effectLst/>
              <a:latin typeface="+mn-lt"/>
              <a:ea typeface="+mn-ea"/>
              <a:cs typeface="+mn-cs"/>
            </a:endParaRPr>
          </a:p>
          <a:p>
            <a:pPr fontAlgn="t"/>
            <a:r>
              <a:rPr lang="en-US" sz="1200" b="0" i="0" u="none" strike="noStrike" kern="1200" dirty="0" smtClean="0">
                <a:solidFill>
                  <a:schemeClr val="tx1"/>
                </a:solidFill>
                <a:effectLst/>
                <a:latin typeface="+mn-lt"/>
                <a:ea typeface="+mn-ea"/>
                <a:cs typeface="+mn-cs"/>
                <a:hlinkClick r:id="rId17"/>
              </a:rPr>
              <a:t>Financials</a:t>
            </a:r>
            <a:endParaRPr lang="en-US" sz="1200" b="0" i="0" kern="1200" dirty="0" smtClean="0">
              <a:solidFill>
                <a:schemeClr val="tx1"/>
              </a:solidFill>
              <a:effectLst/>
              <a:latin typeface="+mn-lt"/>
              <a:ea typeface="+mn-ea"/>
              <a:cs typeface="+mn-cs"/>
            </a:endParaRPr>
          </a:p>
          <a:p>
            <a:pPr fontAlgn="t"/>
            <a:r>
              <a:rPr lang="en-US" sz="1200" b="0" i="0" u="none" strike="noStrike" kern="1200" dirty="0" smtClean="0">
                <a:solidFill>
                  <a:schemeClr val="tx1"/>
                </a:solidFill>
                <a:effectLst/>
                <a:latin typeface="+mn-lt"/>
                <a:ea typeface="+mn-ea"/>
                <a:cs typeface="+mn-cs"/>
                <a:hlinkClick r:id="rId18"/>
              </a:rPr>
              <a:t>Analysis</a:t>
            </a:r>
            <a:endParaRPr lang="en-US" sz="1200" b="0" i="0" kern="1200" dirty="0" smtClean="0">
              <a:solidFill>
                <a:schemeClr val="tx1"/>
              </a:solidFill>
              <a:effectLst/>
              <a:latin typeface="+mn-lt"/>
              <a:ea typeface="+mn-ea"/>
              <a:cs typeface="+mn-cs"/>
            </a:endParaRPr>
          </a:p>
          <a:p>
            <a:pPr fontAlgn="t"/>
            <a:r>
              <a:rPr lang="en-US" sz="1200" b="0" i="0" u="none" strike="noStrike" kern="1200" dirty="0" smtClean="0">
                <a:solidFill>
                  <a:schemeClr val="tx1"/>
                </a:solidFill>
                <a:effectLst/>
                <a:latin typeface="+mn-lt"/>
                <a:ea typeface="+mn-ea"/>
                <a:cs typeface="+mn-cs"/>
                <a:hlinkClick r:id="rId19"/>
              </a:rPr>
              <a:t>Options</a:t>
            </a:r>
            <a:endParaRPr lang="en-US" sz="1200" b="0" i="0" kern="1200" dirty="0" smtClean="0">
              <a:solidFill>
                <a:schemeClr val="tx1"/>
              </a:solidFill>
              <a:effectLst/>
              <a:latin typeface="+mn-lt"/>
              <a:ea typeface="+mn-ea"/>
              <a:cs typeface="+mn-cs"/>
            </a:endParaRPr>
          </a:p>
          <a:p>
            <a:pPr fontAlgn="t"/>
            <a:r>
              <a:rPr lang="en-US" sz="1200" b="0" i="0" u="none" strike="noStrike" kern="1200" dirty="0" smtClean="0">
                <a:solidFill>
                  <a:schemeClr val="tx1"/>
                </a:solidFill>
                <a:effectLst/>
                <a:latin typeface="+mn-lt"/>
                <a:ea typeface="+mn-ea"/>
                <a:cs typeface="+mn-cs"/>
                <a:hlinkClick r:id="rId20"/>
              </a:rPr>
              <a:t>Holders</a:t>
            </a:r>
            <a:endParaRPr lang="en-US" sz="1200" b="0" i="0" kern="1200" dirty="0" smtClean="0">
              <a:solidFill>
                <a:schemeClr val="tx1"/>
              </a:solidFill>
              <a:effectLst/>
              <a:latin typeface="+mn-lt"/>
              <a:ea typeface="+mn-ea"/>
              <a:cs typeface="+mn-cs"/>
            </a:endParaRPr>
          </a:p>
          <a:p>
            <a:pPr fontAlgn="t"/>
            <a:r>
              <a:rPr lang="en-US" sz="1200" b="0" i="0" u="none" strike="noStrike" kern="1200" dirty="0" smtClean="0">
                <a:solidFill>
                  <a:schemeClr val="tx1"/>
                </a:solidFill>
                <a:effectLst/>
                <a:latin typeface="+mn-lt"/>
                <a:ea typeface="+mn-ea"/>
                <a:cs typeface="+mn-cs"/>
                <a:hlinkClick r:id="rId21"/>
              </a:rPr>
              <a:t>Sustainability</a:t>
            </a:r>
            <a:endParaRPr lang="en-US" sz="1200" b="0" i="0" kern="1200" dirty="0" smtClean="0">
              <a:solidFill>
                <a:schemeClr val="tx1"/>
              </a:solidFill>
              <a:effectLst/>
              <a:latin typeface="+mn-lt"/>
              <a:ea typeface="+mn-ea"/>
              <a:cs typeface="+mn-cs"/>
            </a:endParaRPr>
          </a:p>
          <a:p>
            <a:r>
              <a:rPr lang="en-US" sz="1200" b="0" i="0" kern="1200" smtClean="0">
                <a:solidFill>
                  <a:schemeClr val="tx1"/>
                </a:solidFill>
                <a:effectLst/>
                <a:latin typeface="+mn-lt"/>
                <a:ea typeface="+mn-ea"/>
                <a:cs typeface="+mn-cs"/>
              </a:rPr>
              <a:t/>
            </a:r>
            <a:br>
              <a:rPr lang="en-US" sz="1200" b="0" i="0" kern="120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259F3DE9-0654-4AFF-A616-841331329811}" type="slidenum">
              <a:rPr lang="en-US" smtClean="0"/>
              <a:pPr/>
              <a:t>6</a:t>
            </a:fld>
            <a:endParaRPr lang="en-US"/>
          </a:p>
        </p:txBody>
      </p:sp>
    </p:spTree>
    <p:extLst>
      <p:ext uri="{BB962C8B-B14F-4D97-AF65-F5344CB8AC3E}">
        <p14:creationId xmlns:p14="http://schemas.microsoft.com/office/powerpoint/2010/main" val="8183776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78D04DD-4D0E-4000-BE0C-4EC5D1A7F932}" type="datetimeFigureOut">
              <a:rPr lang="en-US" smtClean="0"/>
              <a:pPr/>
              <a:t>10/26/2020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3F9DE03-422F-452E-AFA2-E6D373DFE3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F9DE03-422F-452E-AFA2-E6D373DFE34D}"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F9DE03-422F-452E-AFA2-E6D373DFE34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F9DE03-422F-452E-AFA2-E6D373DFE34D}"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F9DE03-422F-452E-AFA2-E6D373DFE3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E78D04DD-4D0E-4000-BE0C-4EC5D1A7F932}" type="datetimeFigureOut">
              <a:rPr lang="en-US" smtClean="0"/>
              <a:pPr/>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F9DE03-422F-452E-AFA2-E6D373DFE34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78D04DD-4D0E-4000-BE0C-4EC5D1A7F932}" type="datetimeFigureOut">
              <a:rPr lang="en-US" smtClean="0"/>
              <a:pPr/>
              <a:t>10/26/2020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3F9DE03-422F-452E-AFA2-E6D373DFE34D}"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78D04DD-4D0E-4000-BE0C-4EC5D1A7F932}" type="datetimeFigureOut">
              <a:rPr lang="en-US" smtClean="0"/>
              <a:pPr/>
              <a:t>10/26/2020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3F9DE03-422F-452E-AFA2-E6D373DFE3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14400"/>
            <a:ext cx="7620000" cy="1447800"/>
          </a:xfrm>
        </p:spPr>
        <p:txBody>
          <a:bodyPr>
            <a:normAutofit fontScale="90000"/>
          </a:bodyPr>
          <a:lstStyle/>
          <a:p>
            <a:pPr algn="ctr"/>
            <a:r>
              <a:rPr lang="en-US" dirty="0">
                <a:latin typeface="Georgia" panose="02040502050405020303" pitchFamily="18" charset="0"/>
              </a:rPr>
              <a:t>Johnson and Johnson</a:t>
            </a:r>
            <a:r>
              <a:rPr lang="en-US" dirty="0" smtClean="0">
                <a:latin typeface="Georgia" panose="02040502050405020303" pitchFamily="18" charset="0"/>
              </a:rPr>
              <a:t>. Investor presentation  </a:t>
            </a:r>
            <a:endParaRPr lang="en-US" dirty="0">
              <a:latin typeface="Georgia" panose="02040502050405020303" pitchFamily="18" charset="0"/>
            </a:endParaRPr>
          </a:p>
        </p:txBody>
      </p:sp>
      <p:sp>
        <p:nvSpPr>
          <p:cNvPr id="3" name="Subtitle 2"/>
          <p:cNvSpPr>
            <a:spLocks noGrp="1"/>
          </p:cNvSpPr>
          <p:nvPr>
            <p:ph type="subTitle" idx="1"/>
          </p:nvPr>
        </p:nvSpPr>
        <p:spPr>
          <a:xfrm>
            <a:off x="914400" y="2667001"/>
            <a:ext cx="7543800" cy="2133600"/>
          </a:xfrm>
        </p:spPr>
        <p:txBody>
          <a:bodyPr>
            <a:noAutofit/>
          </a:bodyPr>
          <a:lstStyle/>
          <a:p>
            <a:pPr algn="ctr"/>
            <a:endParaRPr lang="en-US" sz="2400" dirty="0">
              <a:latin typeface="Georgia" panose="02040502050405020303" pitchFamily="18" charset="0"/>
            </a:endParaRPr>
          </a:p>
          <a:p>
            <a:pPr algn="ctr"/>
            <a:r>
              <a:rPr lang="en-US" sz="2400" dirty="0" smtClean="0">
                <a:latin typeface="Georgia" panose="02040502050405020303" pitchFamily="18" charset="0"/>
              </a:rPr>
              <a:t>Course </a:t>
            </a:r>
          </a:p>
          <a:p>
            <a:pPr algn="ctr"/>
            <a:r>
              <a:rPr lang="en-US" sz="2400" dirty="0" smtClean="0">
                <a:latin typeface="Georgia" panose="02040502050405020303" pitchFamily="18" charset="0"/>
              </a:rPr>
              <a:t>Name </a:t>
            </a:r>
          </a:p>
          <a:p>
            <a:pPr algn="ctr"/>
            <a:r>
              <a:rPr lang="en-US" sz="2400" dirty="0" smtClean="0">
                <a:latin typeface="Georgia" panose="02040502050405020303" pitchFamily="18" charset="0"/>
              </a:rPr>
              <a:t>Date</a:t>
            </a:r>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endParaRPr lang="en-US" sz="2400" dirty="0">
              <a:latin typeface="Georgia" panose="02040502050405020303" pitchFamily="18" charset="0"/>
            </a:endParaRPr>
          </a:p>
        </p:txBody>
      </p:sp>
    </p:spTree>
    <p:extLst>
      <p:ext uri="{BB962C8B-B14F-4D97-AF65-F5344CB8AC3E}">
        <p14:creationId xmlns:p14="http://schemas.microsoft.com/office/powerpoint/2010/main" val="321972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Introduction </a:t>
            </a:r>
          </a:p>
          <a:p>
            <a:r>
              <a:rPr lang="en-US" dirty="0" smtClean="0"/>
              <a:t>Key performance indicators</a:t>
            </a:r>
          </a:p>
          <a:p>
            <a:r>
              <a:rPr lang="en-US" dirty="0"/>
              <a:t>•Stock and the P/E Ratio</a:t>
            </a:r>
          </a:p>
          <a:p>
            <a:r>
              <a:rPr lang="en-US" dirty="0"/>
              <a:t>•Market Cap</a:t>
            </a:r>
          </a:p>
          <a:p>
            <a:r>
              <a:rPr lang="en-US" dirty="0"/>
              <a:t>•Trends</a:t>
            </a:r>
          </a:p>
          <a:p>
            <a:r>
              <a:rPr lang="en-US" dirty="0" smtClean="0"/>
              <a:t>••The pharmaceutical segment</a:t>
            </a:r>
          </a:p>
          <a:p>
            <a:r>
              <a:rPr lang="en-US" dirty="0" err="1" smtClean="0"/>
              <a:t>Recomandation</a:t>
            </a:r>
            <a:r>
              <a:rPr lang="en-US" dirty="0" smtClean="0"/>
              <a:t> </a:t>
            </a:r>
          </a:p>
          <a:p>
            <a:r>
              <a:rPr lang="en-US" dirty="0" smtClean="0"/>
              <a:t> Conclusion </a:t>
            </a:r>
          </a:p>
          <a:p>
            <a:r>
              <a:rPr lang="en-US" dirty="0" smtClean="0"/>
              <a:t>References</a:t>
            </a:r>
          </a:p>
          <a:p>
            <a:endParaRPr lang="en-US" dirty="0" smtClean="0"/>
          </a:p>
          <a:p>
            <a:endParaRPr lang="en-US" dirty="0"/>
          </a:p>
        </p:txBody>
      </p:sp>
      <p:sp>
        <p:nvSpPr>
          <p:cNvPr id="3" name="Title 2"/>
          <p:cNvSpPr>
            <a:spLocks noGrp="1"/>
          </p:cNvSpPr>
          <p:nvPr>
            <p:ph type="title"/>
          </p:nvPr>
        </p:nvSpPr>
        <p:spPr/>
        <p:txBody>
          <a:bodyPr/>
          <a:lstStyle/>
          <a:p>
            <a:r>
              <a:rPr lang="en-US" dirty="0" smtClean="0"/>
              <a:t>Table of  content </a:t>
            </a:r>
            <a:endParaRPr lang="en-US" dirty="0"/>
          </a:p>
        </p:txBody>
      </p:sp>
    </p:spTree>
    <p:extLst>
      <p:ext uri="{BB962C8B-B14F-4D97-AF65-F5344CB8AC3E}">
        <p14:creationId xmlns:p14="http://schemas.microsoft.com/office/powerpoint/2010/main" val="1216702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anose="05000000000000000000" pitchFamily="2" charset="2"/>
              <a:buChar char="q"/>
            </a:pPr>
            <a:r>
              <a:rPr lang="en-US" sz="2400" dirty="0">
                <a:latin typeface="+mj-lt"/>
              </a:rPr>
              <a:t>Revenue growth.</a:t>
            </a:r>
          </a:p>
          <a:p>
            <a:pPr>
              <a:buFont typeface="Wingdings" panose="05000000000000000000" pitchFamily="2" charset="2"/>
              <a:buChar char="q"/>
            </a:pPr>
            <a:r>
              <a:rPr lang="en-US" sz="2400" dirty="0">
                <a:latin typeface="+mj-lt"/>
              </a:rPr>
              <a:t>Net profit margin </a:t>
            </a:r>
          </a:p>
          <a:p>
            <a:pPr>
              <a:buFont typeface="Wingdings" panose="05000000000000000000" pitchFamily="2" charset="2"/>
              <a:buChar char="q"/>
            </a:pPr>
            <a:r>
              <a:rPr lang="en-US" sz="2400" dirty="0">
                <a:latin typeface="+mj-lt"/>
              </a:rPr>
              <a:t>Operational cash flow </a:t>
            </a:r>
          </a:p>
          <a:p>
            <a:pPr>
              <a:buFont typeface="Wingdings" panose="05000000000000000000" pitchFamily="2" charset="2"/>
              <a:buChar char="q"/>
            </a:pPr>
            <a:r>
              <a:rPr lang="en-US" sz="2400" dirty="0">
                <a:latin typeface="+mj-lt"/>
              </a:rPr>
              <a:t>Current account receivable </a:t>
            </a:r>
          </a:p>
          <a:p>
            <a:pPr>
              <a:buFont typeface="Wingdings" panose="05000000000000000000" pitchFamily="2" charset="2"/>
              <a:buChar char="q"/>
            </a:pPr>
            <a:endParaRPr lang="en-US" sz="2400" dirty="0">
              <a:latin typeface="+mj-lt"/>
            </a:endParaRPr>
          </a:p>
          <a:p>
            <a:pPr marL="109728" indent="0">
              <a:buNone/>
            </a:pPr>
            <a:endParaRPr lang="en-US" sz="2400" dirty="0">
              <a:latin typeface="+mj-lt"/>
            </a:endParaRPr>
          </a:p>
        </p:txBody>
      </p:sp>
      <p:sp>
        <p:nvSpPr>
          <p:cNvPr id="3" name="Title 2"/>
          <p:cNvSpPr>
            <a:spLocks noGrp="1"/>
          </p:cNvSpPr>
          <p:nvPr>
            <p:ph type="title"/>
          </p:nvPr>
        </p:nvSpPr>
        <p:spPr/>
        <p:txBody>
          <a:bodyPr>
            <a:normAutofit/>
          </a:bodyPr>
          <a:lstStyle/>
          <a:p>
            <a:pPr algn="ctr"/>
            <a:r>
              <a:rPr lang="en-US" sz="2400" dirty="0" smtClean="0">
                <a:solidFill>
                  <a:srgbClr val="00B0F0"/>
                </a:solidFill>
                <a:effectLst/>
              </a:rPr>
              <a:t>Key indicators</a:t>
            </a:r>
            <a:endParaRPr lang="en-US" sz="2400" dirty="0">
              <a:solidFill>
                <a:srgbClr val="00B0F0"/>
              </a:solidFill>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endParaRPr lang="en-US" sz="2400" dirty="0"/>
          </a:p>
          <a:p>
            <a:pPr>
              <a:buFont typeface="Wingdings" pitchFamily="2" charset="2"/>
              <a:buChar char="Ø"/>
            </a:pPr>
            <a:r>
              <a:rPr lang="en-US" sz="2400" dirty="0"/>
              <a:t>From its initial revenue, the Johnson Company has developed ways to ensure that they increase their income.</a:t>
            </a:r>
          </a:p>
          <a:p>
            <a:pPr>
              <a:buFont typeface="Wingdings" pitchFamily="2" charset="2"/>
              <a:buChar char="Ø"/>
            </a:pPr>
            <a:r>
              <a:rPr lang="en-US" sz="2400" dirty="0"/>
              <a:t> They made brunches in their company, which is the pharmaceuticals, medical devices, and diagnostics. </a:t>
            </a:r>
          </a:p>
          <a:p>
            <a:pPr>
              <a:buFont typeface="Wingdings" pitchFamily="2" charset="2"/>
              <a:buChar char="Ø"/>
            </a:pPr>
            <a:r>
              <a:rPr lang="en-US" sz="2400" dirty="0"/>
              <a:t>There are functions that are all functional and important for company growth. </a:t>
            </a:r>
          </a:p>
          <a:p>
            <a:pPr>
              <a:buFont typeface="Wingdings" pitchFamily="2" charset="2"/>
              <a:buChar char="Ø"/>
            </a:pPr>
            <a:endParaRPr lang="en-US" sz="2400" dirty="0"/>
          </a:p>
          <a:p>
            <a:pPr>
              <a:buFont typeface="Wingdings" pitchFamily="2" charset="2"/>
              <a:buChar char="Ø"/>
            </a:pPr>
            <a:endParaRPr lang="en-US" sz="2400" dirty="0"/>
          </a:p>
        </p:txBody>
      </p:sp>
      <p:sp>
        <p:nvSpPr>
          <p:cNvPr id="3" name="Title 2"/>
          <p:cNvSpPr>
            <a:spLocks noGrp="1"/>
          </p:cNvSpPr>
          <p:nvPr>
            <p:ph type="title"/>
          </p:nvPr>
        </p:nvSpPr>
        <p:spPr/>
        <p:txBody>
          <a:bodyPr>
            <a:normAutofit/>
          </a:bodyPr>
          <a:lstStyle/>
          <a:p>
            <a:pPr algn="ctr"/>
            <a:r>
              <a:rPr lang="en-US" sz="3600" dirty="0" smtClean="0">
                <a:solidFill>
                  <a:srgbClr val="00B0F0"/>
                </a:solidFill>
              </a:rPr>
              <a:t>Stock to PE ration</a:t>
            </a:r>
            <a:r>
              <a:rPr lang="en-US" sz="2400" dirty="0">
                <a:solidFill>
                  <a:srgbClr val="00B0F0"/>
                </a:solidFill>
              </a:rPr>
              <a:t/>
            </a:r>
            <a:br>
              <a:rPr lang="en-US" sz="2400" dirty="0">
                <a:solidFill>
                  <a:srgbClr val="00B0F0"/>
                </a:solidFill>
              </a:rPr>
            </a:br>
            <a:endParaRPr lang="en-US" sz="2400" dirty="0">
              <a:solidFill>
                <a:srgbClr val="00B0F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066800"/>
            <a:ext cx="9144000" cy="566791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1737114" y="1915160"/>
            <a:ext cx="5669771" cy="3657917"/>
          </a:xfrm>
          <a:prstGeom prst="rect">
            <a:avLst/>
          </a:prstGeom>
        </p:spPr>
      </p:pic>
      <p:sp>
        <p:nvSpPr>
          <p:cNvPr id="3" name="Title 2"/>
          <p:cNvSpPr>
            <a:spLocks noGrp="1"/>
          </p:cNvSpPr>
          <p:nvPr>
            <p:ph type="title"/>
          </p:nvPr>
        </p:nvSpPr>
        <p:spPr/>
        <p:txBody>
          <a:bodyPr>
            <a:normAutofit/>
          </a:bodyPr>
          <a:lstStyle/>
          <a:p>
            <a:pPr algn="ctr"/>
            <a:r>
              <a:rPr lang="en-US" sz="4400" dirty="0" smtClean="0">
                <a:solidFill>
                  <a:srgbClr val="00B0F0"/>
                </a:solidFill>
              </a:rPr>
              <a:t>Market cap</a:t>
            </a:r>
            <a:endParaRPr lang="en-US" sz="2400" dirty="0">
              <a:solidFill>
                <a:srgbClr val="00B0F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609600" y="1219200"/>
            <a:ext cx="3962400" cy="6019800"/>
          </a:xfrm>
          <a:prstGeom prst="rect">
            <a:avLst/>
          </a:prstGeom>
        </p:spPr>
      </p:pic>
      <p:sp>
        <p:nvSpPr>
          <p:cNvPr id="3" name="Title 2"/>
          <p:cNvSpPr>
            <a:spLocks noGrp="1"/>
          </p:cNvSpPr>
          <p:nvPr>
            <p:ph type="title"/>
          </p:nvPr>
        </p:nvSpPr>
        <p:spPr/>
        <p:txBody>
          <a:bodyPr>
            <a:normAutofit fontScale="90000"/>
          </a:bodyPr>
          <a:lstStyle/>
          <a:p>
            <a:pPr algn="ctr"/>
            <a:r>
              <a:rPr lang="en-US" dirty="0">
                <a:effectLst/>
              </a:rPr>
              <a:t/>
            </a:r>
            <a:br>
              <a:rPr lang="en-US" dirty="0">
                <a:effectLst/>
              </a:rPr>
            </a:br>
            <a:r>
              <a:rPr lang="en-US" dirty="0">
                <a:effectLst/>
              </a:rPr>
              <a:t>Trends</a:t>
            </a:r>
            <a:br>
              <a:rPr lang="en-US" dirty="0">
                <a:effectLst/>
              </a:rPr>
            </a:br>
            <a:endParaRPr lang="en-US" dirty="0"/>
          </a:p>
        </p:txBody>
      </p:sp>
      <p:pic>
        <p:nvPicPr>
          <p:cNvPr id="5" name="Picture 4"/>
          <p:cNvPicPr>
            <a:picLocks noChangeAspect="1"/>
          </p:cNvPicPr>
          <p:nvPr/>
        </p:nvPicPr>
        <p:blipFill>
          <a:blip r:embed="rId4"/>
          <a:stretch>
            <a:fillRect/>
          </a:stretch>
        </p:blipFill>
        <p:spPr>
          <a:xfrm>
            <a:off x="4724400" y="1752600"/>
            <a:ext cx="4145280" cy="4572000"/>
          </a:xfrm>
          <a:prstGeom prst="rect">
            <a:avLst/>
          </a:prstGeom>
        </p:spPr>
      </p:pic>
    </p:spTree>
    <p:extLst>
      <p:ext uri="{BB962C8B-B14F-4D97-AF65-F5344CB8AC3E}">
        <p14:creationId xmlns:p14="http://schemas.microsoft.com/office/powerpoint/2010/main" val="689280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anose="05000000000000000000" pitchFamily="2" charset="2"/>
              <a:buChar char="q"/>
            </a:pPr>
            <a:r>
              <a:rPr lang="en-US" dirty="0"/>
              <a:t>The consumer product business offers many products ranging from baby </a:t>
            </a:r>
            <a:r>
              <a:rPr lang="en-US" dirty="0" smtClean="0"/>
              <a:t>care.</a:t>
            </a:r>
          </a:p>
          <a:p>
            <a:pPr>
              <a:buFont typeface="Wingdings" panose="05000000000000000000" pitchFamily="2" charset="2"/>
              <a:buChar char="q"/>
            </a:pPr>
            <a:r>
              <a:rPr lang="en-US" dirty="0" smtClean="0"/>
              <a:t> </a:t>
            </a:r>
            <a:r>
              <a:rPr lang="en-US" dirty="0"/>
              <a:t>Beauty and over the counter products seem to be the fastest moving Johnson’s products. </a:t>
            </a:r>
          </a:p>
          <a:p>
            <a:pPr>
              <a:buFont typeface="Wingdings" panose="05000000000000000000" pitchFamily="2" charset="2"/>
              <a:buChar char="q"/>
            </a:pPr>
            <a:r>
              <a:rPr lang="en-US" dirty="0"/>
              <a:t>The Johnson &amp; Johnson have been trying to improve their </a:t>
            </a:r>
            <a:r>
              <a:rPr lang="en-US" dirty="0" smtClean="0"/>
              <a:t>profitability. </a:t>
            </a:r>
          </a:p>
          <a:p>
            <a:pPr>
              <a:buFont typeface="Wingdings" panose="05000000000000000000" pitchFamily="2" charset="2"/>
              <a:buChar char="q"/>
            </a:pPr>
            <a:r>
              <a:rPr lang="en-US" dirty="0" smtClean="0"/>
              <a:t>improvements </a:t>
            </a:r>
            <a:r>
              <a:rPr lang="en-US" dirty="0"/>
              <a:t>in Johnson &amp; Johnson is the change in marketing strategies. </a:t>
            </a:r>
          </a:p>
          <a:p>
            <a:pPr>
              <a:buFont typeface="Wingdings" panose="05000000000000000000" pitchFamily="2" charset="2"/>
              <a:buChar char="q"/>
            </a:pPr>
            <a:endParaRPr lang="en-US" dirty="0"/>
          </a:p>
        </p:txBody>
      </p:sp>
      <p:sp>
        <p:nvSpPr>
          <p:cNvPr id="3" name="Title 2"/>
          <p:cNvSpPr>
            <a:spLocks noGrp="1"/>
          </p:cNvSpPr>
          <p:nvPr>
            <p:ph type="title"/>
          </p:nvPr>
        </p:nvSpPr>
        <p:spPr/>
        <p:txBody>
          <a:bodyPr>
            <a:normAutofit fontScale="90000"/>
          </a:bodyPr>
          <a:lstStyle/>
          <a:p>
            <a:pPr algn="ctr"/>
            <a:r>
              <a:rPr lang="en-US" dirty="0">
                <a:solidFill>
                  <a:schemeClr val="accent1"/>
                </a:solidFill>
              </a:rPr>
              <a:t> Recommendation</a:t>
            </a:r>
            <a:br>
              <a:rPr lang="en-US" dirty="0">
                <a:solidFill>
                  <a:schemeClr val="accent1"/>
                </a:solidFill>
              </a:rPr>
            </a:br>
            <a:endParaRPr lang="en-US" dirty="0">
              <a:solidFill>
                <a:schemeClr val="accent1"/>
              </a:solidFill>
            </a:endParaRPr>
          </a:p>
        </p:txBody>
      </p:sp>
    </p:spTree>
    <p:extLst>
      <p:ext uri="{BB962C8B-B14F-4D97-AF65-F5344CB8AC3E}">
        <p14:creationId xmlns:p14="http://schemas.microsoft.com/office/powerpoint/2010/main" val="4047753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Johnson and Johnson was founded in 1886. </a:t>
            </a:r>
            <a:endParaRPr lang="en-US" dirty="0" smtClean="0"/>
          </a:p>
          <a:p>
            <a:r>
              <a:rPr lang="en-US" dirty="0"/>
              <a:t>The orthopedic segment makes the most sales for the medical devices segment</a:t>
            </a:r>
            <a:r>
              <a:rPr lang="en-US"/>
              <a:t>. </a:t>
            </a:r>
            <a:endParaRPr lang="en-US" dirty="0" smtClean="0"/>
          </a:p>
          <a:p>
            <a:r>
              <a:rPr lang="en-US" dirty="0"/>
              <a:t>Consumer revenue which contributes 17 percent of revenues and 11 percent of operating profits. </a:t>
            </a:r>
          </a:p>
          <a:p>
            <a:r>
              <a:rPr lang="en-US" dirty="0"/>
              <a:t>The consumer product business offers many products ranging from baby care.</a:t>
            </a:r>
          </a:p>
          <a:p>
            <a:endParaRPr lang="en-US" dirty="0"/>
          </a:p>
        </p:txBody>
      </p:sp>
      <p:sp>
        <p:nvSpPr>
          <p:cNvPr id="3" name="Title 2"/>
          <p:cNvSpPr>
            <a:spLocks noGrp="1"/>
          </p:cNvSpPr>
          <p:nvPr>
            <p:ph type="title"/>
          </p:nvPr>
        </p:nvSpPr>
        <p:spPr/>
        <p:txBody>
          <a:bodyPr/>
          <a:lstStyle/>
          <a:p>
            <a:pPr algn="ctr"/>
            <a:r>
              <a:rPr lang="en-US" dirty="0" smtClean="0"/>
              <a:t>Conclusion </a:t>
            </a:r>
            <a:endParaRPr lang="en-US" dirty="0"/>
          </a:p>
        </p:txBody>
      </p:sp>
    </p:spTree>
    <p:extLst>
      <p:ext uri="{BB962C8B-B14F-4D97-AF65-F5344CB8AC3E}">
        <p14:creationId xmlns:p14="http://schemas.microsoft.com/office/powerpoint/2010/main" val="2369406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https://finance.yahoo.com/quote/</a:t>
            </a:r>
            <a:r>
              <a:rPr lang="en-US" dirty="0" err="1"/>
              <a:t>JNJ?p</a:t>
            </a:r>
            <a:r>
              <a:rPr lang="en-US" dirty="0"/>
              <a:t>=JNJ&amp;.</a:t>
            </a:r>
            <a:r>
              <a:rPr lang="en-US" dirty="0" err="1"/>
              <a:t>tsrc</a:t>
            </a:r>
            <a:r>
              <a:rPr lang="en-US" dirty="0"/>
              <a:t>=fi...&amp;</a:t>
            </a:r>
            <a:r>
              <a:rPr lang="en-US" dirty="0" err="1"/>
              <a:t>guccounter</a:t>
            </a:r>
            <a:r>
              <a:rPr lang="en-US" dirty="0"/>
              <a:t>=1</a:t>
            </a:r>
          </a:p>
          <a:p>
            <a:r>
              <a:rPr lang="en-US" dirty="0" err="1" smtClean="0"/>
              <a:t>Cavallo</a:t>
            </a:r>
            <a:r>
              <a:rPr lang="en-US" dirty="0"/>
              <a:t>, K., &amp; </a:t>
            </a:r>
            <a:r>
              <a:rPr lang="en-US" dirty="0" err="1"/>
              <a:t>Brienza</a:t>
            </a:r>
            <a:r>
              <a:rPr lang="en-US" dirty="0"/>
              <a:t>, D. (2002). Emotional competence and leadership excellence at Johnson &amp; 	Johnson: The emotional intelligence and leadership study. Consortium for Research on 	Emotional Intelligence in Organizations, 1-12.</a:t>
            </a:r>
          </a:p>
          <a:p>
            <a:r>
              <a:rPr lang="en-US" dirty="0"/>
              <a:t>Henke, R. M., </a:t>
            </a:r>
            <a:r>
              <a:rPr lang="en-US" dirty="0" err="1"/>
              <a:t>Goetzel</a:t>
            </a:r>
            <a:r>
              <a:rPr lang="en-US" dirty="0"/>
              <a:t>, R. Z., McHugh, J., &amp; Isaac, F. (2011). Recent experience in health 	promotion at Johnson &amp; Johnson: lower health spending, strong return on investment. 	Health Affairs, 30(3), 490-499.</a:t>
            </a:r>
          </a:p>
          <a:p>
            <a:endParaRPr lang="en-US" dirty="0"/>
          </a:p>
        </p:txBody>
      </p:sp>
      <p:sp>
        <p:nvSpPr>
          <p:cNvPr id="3" name="Title 2"/>
          <p:cNvSpPr>
            <a:spLocks noGrp="1"/>
          </p:cNvSpPr>
          <p:nvPr>
            <p:ph type="title"/>
          </p:nvPr>
        </p:nvSpPr>
        <p:spPr/>
        <p:txBody>
          <a:bodyPr>
            <a:normAutofit fontScale="90000"/>
          </a:bodyPr>
          <a:lstStyle/>
          <a:p>
            <a:pPr algn="ctr"/>
            <a:r>
              <a:rPr lang="en-US" dirty="0"/>
              <a:t>References </a:t>
            </a:r>
            <a:br>
              <a:rPr lang="en-US" dirty="0"/>
            </a:br>
            <a:endParaRPr lang="en-US" dirty="0"/>
          </a:p>
        </p:txBody>
      </p:sp>
    </p:spTree>
    <p:extLst>
      <p:ext uri="{BB962C8B-B14F-4D97-AF65-F5344CB8AC3E}">
        <p14:creationId xmlns:p14="http://schemas.microsoft.com/office/powerpoint/2010/main" val="2430377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1238</TotalTime>
  <Words>676</Words>
  <Application>Microsoft Office PowerPoint</Application>
  <PresentationFormat>On-screen Show (4:3)</PresentationFormat>
  <Paragraphs>95</Paragraphs>
  <Slides>9</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Calibri</vt:lpstr>
      <vt:lpstr>Georgia</vt:lpstr>
      <vt:lpstr>Lucida Sans Unicode</vt:lpstr>
      <vt:lpstr>Verdana</vt:lpstr>
      <vt:lpstr>Wingdings</vt:lpstr>
      <vt:lpstr>Wingdings 2</vt:lpstr>
      <vt:lpstr>Wingdings 3</vt:lpstr>
      <vt:lpstr>Concourse</vt:lpstr>
      <vt:lpstr>Johnson and Johnson. Investor presentation  </vt:lpstr>
      <vt:lpstr>Table of  content </vt:lpstr>
      <vt:lpstr>Key indicators</vt:lpstr>
      <vt:lpstr>Stock to PE ration </vt:lpstr>
      <vt:lpstr>Market cap</vt:lpstr>
      <vt:lpstr> Trends </vt:lpstr>
      <vt:lpstr> Recommendation </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Evidence-Based Practice Project—Intervention Presentation on Diabetes</dc:title>
  <dc:creator>BM</dc:creator>
  <cp:lastModifiedBy>Windows User</cp:lastModifiedBy>
  <cp:revision>84</cp:revision>
  <dcterms:created xsi:type="dcterms:W3CDTF">2016-08-24T10:54:00Z</dcterms:created>
  <dcterms:modified xsi:type="dcterms:W3CDTF">2020-10-26T19:42:45Z</dcterms:modified>
</cp:coreProperties>
</file>